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2" r:id="rId4"/>
    <p:sldId id="266" r:id="rId5"/>
    <p:sldId id="260" r:id="rId6"/>
    <p:sldId id="259" r:id="rId7"/>
    <p:sldId id="273" r:id="rId8"/>
    <p:sldId id="276" r:id="rId9"/>
    <p:sldId id="278" r:id="rId10"/>
    <p:sldId id="277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61" r:id="rId19"/>
    <p:sldId id="268" r:id="rId20"/>
    <p:sldId id="269" r:id="rId21"/>
    <p:sldId id="270" r:id="rId22"/>
    <p:sldId id="274" r:id="rId23"/>
    <p:sldId id="262" r:id="rId24"/>
    <p:sldId id="286" r:id="rId25"/>
    <p:sldId id="275" r:id="rId26"/>
    <p:sldId id="258" r:id="rId27"/>
    <p:sldId id="271" r:id="rId28"/>
    <p:sldId id="267" r:id="rId29"/>
    <p:sldId id="265" r:id="rId30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90" autoAdjust="0"/>
    <p:restoredTop sz="94660"/>
  </p:normalViewPr>
  <p:slideViewPr>
    <p:cSldViewPr>
      <p:cViewPr>
        <p:scale>
          <a:sx n="100" d="100"/>
          <a:sy n="100" d="100"/>
        </p:scale>
        <p:origin x="-1296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97A2-8C30-48B6-BF14-DA49774B7BCA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D387-C4E2-463C-814C-9751B5ADFD2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97A2-8C30-48B6-BF14-DA49774B7BCA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D387-C4E2-463C-814C-9751B5ADFD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97A2-8C30-48B6-BF14-DA49774B7BCA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D387-C4E2-463C-814C-9751B5ADFD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97A2-8C30-48B6-BF14-DA49774B7BCA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D387-C4E2-463C-814C-9751B5ADFD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97A2-8C30-48B6-BF14-DA49774B7BCA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CCAD387-C4E2-463C-814C-9751B5ADFD2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97A2-8C30-48B6-BF14-DA49774B7BCA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D387-C4E2-463C-814C-9751B5ADFD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97A2-8C30-48B6-BF14-DA49774B7BCA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D387-C4E2-463C-814C-9751B5ADFD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97A2-8C30-48B6-BF14-DA49774B7BCA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D387-C4E2-463C-814C-9751B5ADFD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97A2-8C30-48B6-BF14-DA49774B7BCA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D387-C4E2-463C-814C-9751B5ADFD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97A2-8C30-48B6-BF14-DA49774B7BCA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D387-C4E2-463C-814C-9751B5ADFD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097A2-8C30-48B6-BF14-DA49774B7BCA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AD387-C4E2-463C-814C-9751B5ADFD2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BC097A2-8C30-48B6-BF14-DA49774B7BCA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CCAD387-C4E2-463C-814C-9751B5ADFD23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752600"/>
            <a:ext cx="8229600" cy="1828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 Main/20</a:t>
            </a:r>
            <a:r>
              <a:rPr lang="en-US" baseline="30000" dirty="0" smtClean="0"/>
              <a:t>th</a:t>
            </a:r>
            <a:r>
              <a:rPr lang="en-US" dirty="0" smtClean="0"/>
              <a:t>/21</a:t>
            </a:r>
            <a:r>
              <a:rPr lang="en-US" baseline="30000" dirty="0" smtClean="0"/>
              <a:t>st</a:t>
            </a:r>
            <a:r>
              <a:rPr lang="en-US" dirty="0" smtClean="0"/>
              <a:t> St railroad grade separation project Construction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3145302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Community Information Meeting</a:t>
            </a:r>
          </a:p>
          <a:p>
            <a:r>
              <a:rPr lang="en-US" dirty="0" smtClean="0"/>
              <a:t>July 11, 2018</a:t>
            </a:r>
          </a:p>
          <a:p>
            <a:endParaRPr lang="en-US" dirty="0"/>
          </a:p>
          <a:p>
            <a:r>
              <a:rPr lang="en-US" sz="2400" dirty="0" smtClean="0"/>
              <a:t>City of Moorhead Engineering Department</a:t>
            </a:r>
          </a:p>
          <a:p>
            <a:r>
              <a:rPr lang="en-US" sz="2400" dirty="0" smtClean="0"/>
              <a:t>Ames Construction</a:t>
            </a:r>
          </a:p>
          <a:p>
            <a:r>
              <a:rPr lang="en-US" sz="2400" dirty="0" smtClean="0"/>
              <a:t>SRF Consulting / Braun </a:t>
            </a:r>
            <a:r>
              <a:rPr lang="en-US" sz="2400" dirty="0" err="1" smtClean="0"/>
              <a:t>Intertec</a:t>
            </a:r>
            <a:endParaRPr lang="en-US" sz="2400" dirty="0"/>
          </a:p>
        </p:txBody>
      </p:sp>
      <p:pic>
        <p:nvPicPr>
          <p:cNvPr id="1026" name="Picture 2" descr="G:\ENGR\PROJ\2000-2010 Projects\2002\02-2-2 20-21st Grade Separation\02-2-2G (Construction)\Informational Meeting 7.11.18\Images\Mediu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5602607"/>
            <a:ext cx="1219200" cy="114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48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ENGR\PROJ\2000-2010 Projects\2002\02-2-2 20-21st Grade Separation\02-2-2G (Construction)\Informational Meeting 7.11.18\Ames\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32" y="137160"/>
            <a:ext cx="8780937" cy="658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328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ENGR\PROJ\2000-2010 Projects\2002\02-2-2 20-21st Grade Separation\02-2-2G (Construction)\Informational Meeting 7.11.18\Ames\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36" y="137160"/>
            <a:ext cx="8834929" cy="658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172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ENGR\PROJ\2000-2010 Projects\2002\02-2-2 20-21st Grade Separation\02-2-2G (Construction)\Informational Meeting 7.11.18\Ames\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1" y="137160"/>
            <a:ext cx="8778239" cy="658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580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ENGR\PROJ\2000-2010 Projects\2002\02-2-2 20-21st Grade Separation\02-2-2G (Construction)\Informational Meeting 7.11.18\Ames\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65" y="137160"/>
            <a:ext cx="8805271" cy="658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892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ENGR\PROJ\2000-2010 Projects\2002\02-2-2 20-21st Grade Separation\02-2-2G (Construction)\Informational Meeting 7.11.18\Ames\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37160"/>
            <a:ext cx="8778240" cy="658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125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ENGR\PROJ\2000-2010 Projects\2002\02-2-2 20-21st Grade Separation\02-2-2G (Construction)\Informational Meeting 7.11.18\Ames\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37160"/>
            <a:ext cx="8778240" cy="658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031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ENGR\PROJ\2000-2010 Projects\2002\02-2-2 20-21st Grade Separation\02-2-2G (Construction)\Informational Meeting 7.11.18\Ames\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5" y="137160"/>
            <a:ext cx="8767491" cy="658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511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ENGR\PROJ\2000-2010 Projects\2002\02-2-2 20-21st Grade Separation\02-2-2G (Construction)\Informational Meeting 7.11.18\Ames\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65" y="137160"/>
            <a:ext cx="8805271" cy="658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930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Major Detours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9499" y="1371600"/>
            <a:ext cx="4267200" cy="4525963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endParaRPr lang="en-US" dirty="0" smtClean="0"/>
          </a:p>
          <a:p>
            <a:r>
              <a:rPr lang="en-US" dirty="0" smtClean="0"/>
              <a:t>What </a:t>
            </a:r>
            <a:r>
              <a:rPr lang="en-US" dirty="0"/>
              <a:t>is closing?</a:t>
            </a:r>
          </a:p>
          <a:p>
            <a:r>
              <a:rPr lang="en-US" dirty="0"/>
              <a:t>When?</a:t>
            </a:r>
          </a:p>
          <a:p>
            <a:r>
              <a:rPr lang="en-US" dirty="0"/>
              <a:t>For how long</a:t>
            </a:r>
            <a:r>
              <a:rPr lang="en-US" dirty="0" smtClean="0"/>
              <a:t>?</a:t>
            </a:r>
          </a:p>
          <a:p>
            <a:r>
              <a:rPr lang="en-US" dirty="0" smtClean="0"/>
              <a:t>Dates to be determined</a:t>
            </a:r>
          </a:p>
          <a:p>
            <a:r>
              <a:rPr lang="en-US" dirty="0" smtClean="0"/>
              <a:t>Area Businesses</a:t>
            </a:r>
          </a:p>
          <a:p>
            <a:pPr lvl="1"/>
            <a:r>
              <a:rPr lang="en-US" sz="2600" dirty="0"/>
              <a:t>Destination Signage</a:t>
            </a:r>
          </a:p>
          <a:p>
            <a:pPr lvl="1"/>
            <a:r>
              <a:rPr lang="en-US" sz="2600" dirty="0"/>
              <a:t>Business Signage</a:t>
            </a:r>
          </a:p>
          <a:p>
            <a:pPr marL="585216" lvl="1" indent="0">
              <a:buNone/>
            </a:pPr>
            <a:endParaRPr lang="en-US" sz="3000" dirty="0"/>
          </a:p>
          <a:p>
            <a:pPr marL="137160" indent="0">
              <a:buNone/>
            </a:pP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638800"/>
            <a:ext cx="12192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ameron\AppData\Local\Microsoft\Windows\Temporary Internet Files\Content.IE5\57D0227X\Pilone.svg[1]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133600"/>
            <a:ext cx="2569977" cy="291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14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8122747"/>
              </p:ext>
            </p:extLst>
          </p:nvPr>
        </p:nvGraphicFramePr>
        <p:xfrm>
          <a:off x="800100" y="514350"/>
          <a:ext cx="75438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Acrobat Document" r:id="rId3" imgW="7543607" imgH="5829107" progId="AcroExch.Document.DC">
                  <p:embed/>
                </p:oleObj>
              </mc:Choice>
              <mc:Fallback>
                <p:oleObj name="Acrobat Document" r:id="rId3" imgW="7543607" imgH="582910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0100" y="514350"/>
                        <a:ext cx="7543800" cy="582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561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7820"/>
            <a:ext cx="8229600" cy="4709160"/>
          </a:xfrm>
        </p:spPr>
        <p:txBody>
          <a:bodyPr/>
          <a:lstStyle/>
          <a:p>
            <a:r>
              <a:rPr lang="en-US" dirty="0" smtClean="0"/>
              <a:t>Project History 2002-Present</a:t>
            </a:r>
          </a:p>
          <a:p>
            <a:r>
              <a:rPr lang="en-US" dirty="0" smtClean="0"/>
              <a:t>What will remain the same</a:t>
            </a:r>
          </a:p>
          <a:p>
            <a:r>
              <a:rPr lang="en-US" dirty="0" smtClean="0"/>
              <a:t>Planned Detour information</a:t>
            </a:r>
          </a:p>
          <a:p>
            <a:r>
              <a:rPr lang="en-US" dirty="0" smtClean="0"/>
              <a:t>Traffic Calming Measures</a:t>
            </a:r>
          </a:p>
          <a:p>
            <a:r>
              <a:rPr lang="en-US" dirty="0"/>
              <a:t>Keep connected</a:t>
            </a:r>
          </a:p>
          <a:p>
            <a:r>
              <a:rPr lang="en-US" dirty="0" smtClean="0"/>
              <a:t>Adaptability</a:t>
            </a:r>
            <a:endParaRPr lang="en-US" dirty="0"/>
          </a:p>
          <a:p>
            <a:r>
              <a:rPr lang="en-US" dirty="0" smtClean="0"/>
              <a:t>Flexibility</a:t>
            </a:r>
          </a:p>
          <a:p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62574"/>
            <a:ext cx="4191000" cy="2662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628" y="1524000"/>
            <a:ext cx="3290759" cy="219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38800"/>
            <a:ext cx="12192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093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2399310"/>
              </p:ext>
            </p:extLst>
          </p:nvPr>
        </p:nvGraphicFramePr>
        <p:xfrm>
          <a:off x="800100" y="514350"/>
          <a:ext cx="75438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Acrobat Document" r:id="rId3" imgW="7543607" imgH="5829107" progId="AcroExch.Document.DC">
                  <p:embed/>
                </p:oleObj>
              </mc:Choice>
              <mc:Fallback>
                <p:oleObj name="Acrobat Document" r:id="rId3" imgW="7543607" imgH="582910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0100" y="514350"/>
                        <a:ext cx="7543800" cy="582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451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5577240"/>
              </p:ext>
            </p:extLst>
          </p:nvPr>
        </p:nvGraphicFramePr>
        <p:xfrm>
          <a:off x="800100" y="514350"/>
          <a:ext cx="75438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Acrobat Document" r:id="rId3" imgW="7543607" imgH="5829107" progId="AcroExch.Document.DC">
                  <p:embed/>
                </p:oleObj>
              </mc:Choice>
              <mc:Fallback>
                <p:oleObj name="Acrobat Document" r:id="rId3" imgW="7543607" imgH="582910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0100" y="514350"/>
                        <a:ext cx="7543800" cy="582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555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8549994"/>
              </p:ext>
            </p:extLst>
          </p:nvPr>
        </p:nvGraphicFramePr>
        <p:xfrm>
          <a:off x="800100" y="514350"/>
          <a:ext cx="75438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Acrobat Document" r:id="rId3" imgW="7543607" imgH="5829107" progId="AcroExch.Document.DC">
                  <p:embed/>
                </p:oleObj>
              </mc:Choice>
              <mc:Fallback>
                <p:oleObj name="Acrobat Document" r:id="rId3" imgW="7543607" imgH="582910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0100" y="514350"/>
                        <a:ext cx="7543800" cy="582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129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Planned Traffic Calming Measures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Speed Feedback Signs</a:t>
            </a:r>
          </a:p>
          <a:p>
            <a:r>
              <a:rPr lang="en-US" dirty="0" smtClean="0"/>
              <a:t>Pavement Marking</a:t>
            </a:r>
          </a:p>
          <a:p>
            <a:pPr lvl="1"/>
            <a:r>
              <a:rPr lang="en-US" dirty="0" smtClean="0"/>
              <a:t>Parking </a:t>
            </a:r>
            <a:r>
              <a:rPr lang="en-US" dirty="0"/>
              <a:t>and Lane </a:t>
            </a:r>
            <a:r>
              <a:rPr lang="en-US" dirty="0" smtClean="0"/>
              <a:t>Delineation</a:t>
            </a:r>
            <a:endParaRPr lang="en-US" dirty="0"/>
          </a:p>
          <a:p>
            <a:r>
              <a:rPr lang="en-US" dirty="0" smtClean="0"/>
              <a:t>Extra enforcement</a:t>
            </a:r>
          </a:p>
          <a:p>
            <a:r>
              <a:rPr lang="en-US" dirty="0" smtClean="0"/>
              <a:t>Roundabout…</a:t>
            </a:r>
          </a:p>
          <a:p>
            <a:pPr marL="585216" lvl="1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11"/>
          <a:stretch/>
        </p:blipFill>
        <p:spPr>
          <a:xfrm>
            <a:off x="4572000" y="4051816"/>
            <a:ext cx="4038600" cy="2312471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1" y="5943600"/>
            <a:ext cx="894981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47824"/>
            <a:ext cx="1714500" cy="2179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G:\ENGR\PROJ\2000-2010 Projects\2002\02-2-2 20-21st Grade Separation\02-2-2G (Construction)\Informational Meeting 7.11.18\Ridgewood Strip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000153"/>
            <a:ext cx="2377282" cy="147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20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think?</a:t>
            </a:r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867400"/>
            <a:ext cx="89693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828800"/>
            <a:ext cx="527538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G:\ENGR\PROJ\2000-2010 Projects\2002\02-2-2 20-21st Grade Separation\02-2-2G (Construction)\Informational Meeting 7.11.18\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00388"/>
            <a:ext cx="3606798" cy="202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197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Adaptive Traffic Calming 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pPr marL="137160" indent="0">
              <a:buNone/>
            </a:pPr>
            <a:endParaRPr lang="en-US" dirty="0" smtClean="0"/>
          </a:p>
          <a:p>
            <a:r>
              <a:rPr lang="en-US" dirty="0" smtClean="0"/>
              <a:t>Temporary </a:t>
            </a:r>
            <a:r>
              <a:rPr lang="en-US" dirty="0"/>
              <a:t>Stop Signs</a:t>
            </a:r>
          </a:p>
          <a:p>
            <a:r>
              <a:rPr lang="en-US" dirty="0" smtClean="0"/>
              <a:t>Targeted Enforcement</a:t>
            </a:r>
            <a:endParaRPr lang="en-US" dirty="0"/>
          </a:p>
          <a:p>
            <a:r>
              <a:rPr lang="en-US" dirty="0" smtClean="0"/>
              <a:t>Temporary </a:t>
            </a:r>
            <a:r>
              <a:rPr lang="en-US" dirty="0"/>
              <a:t>Speed </a:t>
            </a:r>
            <a:r>
              <a:rPr lang="en-US" dirty="0" smtClean="0"/>
              <a:t>Humps</a:t>
            </a:r>
          </a:p>
          <a:p>
            <a:r>
              <a:rPr lang="en-US" dirty="0" smtClean="0"/>
              <a:t>Other Measures?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1" y="5943600"/>
            <a:ext cx="894981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cameron\AppData\Local\Microsoft\Windows\Temporary Internet Files\Content.IE5\YX738LBG\296-1247241526wes9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76400"/>
            <a:ext cx="3276661" cy="220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" r="6680"/>
          <a:stretch/>
        </p:blipFill>
        <p:spPr bwMode="auto">
          <a:xfrm>
            <a:off x="5241987" y="4038600"/>
            <a:ext cx="3292474" cy="21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647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Keep up with the latest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267200" cy="4525963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endParaRPr lang="en-US" dirty="0"/>
          </a:p>
          <a:p>
            <a:r>
              <a:rPr lang="en-US" dirty="0" smtClean="0"/>
              <a:t>Join the e-Notifications group to get the most up to date information on the project</a:t>
            </a:r>
          </a:p>
          <a:p>
            <a:pPr lvl="1"/>
            <a:r>
              <a:rPr lang="en-US" dirty="0" smtClean="0"/>
              <a:t>Information will be sent directly to your email</a:t>
            </a:r>
          </a:p>
          <a:p>
            <a:pPr marL="13716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493" y="1524000"/>
            <a:ext cx="2914006" cy="2905584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6" y="5943600"/>
            <a:ext cx="894981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44"/>
          <a:stretch/>
        </p:blipFill>
        <p:spPr bwMode="auto">
          <a:xfrm>
            <a:off x="6544733" y="2801937"/>
            <a:ext cx="2023533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4889499" y="3759199"/>
            <a:ext cx="1655233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9" name="Oval 8"/>
          <p:cNvSpPr/>
          <p:nvPr/>
        </p:nvSpPr>
        <p:spPr>
          <a:xfrm>
            <a:off x="5681129" y="1828800"/>
            <a:ext cx="1464735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0" name="Oval 9"/>
          <p:cNvSpPr/>
          <p:nvPr/>
        </p:nvSpPr>
        <p:spPr>
          <a:xfrm>
            <a:off x="6544732" y="6096000"/>
            <a:ext cx="1761067" cy="2682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80386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80982"/>
            <a:ext cx="4431581" cy="318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Keep up with the latest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86200" cy="45259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Check </a:t>
            </a:r>
            <a:r>
              <a:rPr lang="en-US" dirty="0"/>
              <a:t>out the SE Main page on the City of Moorhead Website for additional information</a:t>
            </a:r>
          </a:p>
          <a:p>
            <a:pPr lvl="1"/>
            <a:r>
              <a:rPr lang="en-US" dirty="0" smtClean="0"/>
              <a:t>Weekly Updates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038600"/>
            <a:ext cx="2639797" cy="25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7239000" y="4191000"/>
            <a:ext cx="14478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9" name="Oval 8"/>
          <p:cNvSpPr/>
          <p:nvPr/>
        </p:nvSpPr>
        <p:spPr>
          <a:xfrm>
            <a:off x="4334521" y="5738798"/>
            <a:ext cx="2417233" cy="5667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6" y="6016625"/>
            <a:ext cx="894981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419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Construction Partners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199"/>
            <a:ext cx="6934200" cy="4765001"/>
          </a:xfrm>
        </p:spPr>
        <p:txBody>
          <a:bodyPr>
            <a:normAutofit fontScale="85000" lnSpcReduction="20000"/>
          </a:bodyPr>
          <a:lstStyle/>
          <a:p>
            <a:r>
              <a:rPr lang="en-US" sz="2400" u="sng" dirty="0" smtClean="0"/>
              <a:t>Ames Construction:</a:t>
            </a:r>
            <a:r>
              <a:rPr lang="en-US" sz="2400" dirty="0" smtClean="0"/>
              <a:t> Contractor</a:t>
            </a:r>
            <a:endParaRPr lang="en-US" sz="2400" u="sng" dirty="0" smtClean="0"/>
          </a:p>
          <a:p>
            <a:r>
              <a:rPr lang="en-US" sz="2400" u="sng" dirty="0" smtClean="0"/>
              <a:t>SRF Consulting:</a:t>
            </a:r>
            <a:r>
              <a:rPr lang="en-US" sz="2400" dirty="0" smtClean="0"/>
              <a:t> Construction </a:t>
            </a:r>
            <a:r>
              <a:rPr lang="en-US" sz="2400" dirty="0"/>
              <a:t>A</a:t>
            </a:r>
            <a:r>
              <a:rPr lang="en-US" sz="2400" dirty="0" smtClean="0"/>
              <a:t>dministration</a:t>
            </a:r>
          </a:p>
          <a:p>
            <a:r>
              <a:rPr lang="en-US" sz="2400" u="sng" dirty="0" smtClean="0"/>
              <a:t>Braun </a:t>
            </a:r>
            <a:r>
              <a:rPr lang="en-US" sz="2400" u="sng" dirty="0" err="1" smtClean="0"/>
              <a:t>Intertec</a:t>
            </a:r>
            <a:r>
              <a:rPr lang="en-US" sz="2400" dirty="0" smtClean="0"/>
              <a:t>: Construction Materials Testing, </a:t>
            </a:r>
            <a:r>
              <a:rPr lang="en-US" sz="2400" dirty="0"/>
              <a:t>H</a:t>
            </a:r>
            <a:r>
              <a:rPr lang="en-US" sz="2400" dirty="0" smtClean="0"/>
              <a:t>azardous </a:t>
            </a:r>
            <a:r>
              <a:rPr lang="en-US" sz="2400" dirty="0"/>
              <a:t>M</a:t>
            </a:r>
            <a:r>
              <a:rPr lang="en-US" sz="2400" dirty="0" smtClean="0"/>
              <a:t>aterials Management, Environmental Testing, and Vibration Monitoring</a:t>
            </a:r>
          </a:p>
          <a:p>
            <a:endParaRPr lang="en-US" sz="2400" dirty="0" smtClean="0"/>
          </a:p>
          <a:p>
            <a:pPr marL="137160" indent="0" algn="ctr">
              <a:buNone/>
            </a:pPr>
            <a:r>
              <a:rPr lang="en-US" sz="2400" b="1" u="sng" dirty="0" smtClean="0"/>
              <a:t>City Contacts</a:t>
            </a:r>
          </a:p>
          <a:p>
            <a:r>
              <a:rPr lang="en-US" sz="2400" dirty="0"/>
              <a:t>Tom </a:t>
            </a:r>
            <a:r>
              <a:rPr lang="en-US" sz="2400" dirty="0" smtClean="0"/>
              <a:t>Trowbridge,</a:t>
            </a:r>
            <a:r>
              <a:rPr lang="en-US" sz="2400" dirty="0"/>
              <a:t> Assistant City </a:t>
            </a:r>
            <a:r>
              <a:rPr lang="en-US" sz="2400" dirty="0" smtClean="0"/>
              <a:t>Engineer </a:t>
            </a:r>
          </a:p>
          <a:p>
            <a:pPr lvl="1"/>
            <a:r>
              <a:rPr lang="en-US" sz="2200" dirty="0" smtClean="0"/>
              <a:t>General Construction Questions 218.299.5395</a:t>
            </a:r>
            <a:endParaRPr lang="en-US" sz="2200" dirty="0"/>
          </a:p>
          <a:p>
            <a:r>
              <a:rPr lang="en-US" sz="2400" dirty="0" smtClean="0"/>
              <a:t>Jon Atkins, City Traffic Engineer</a:t>
            </a:r>
          </a:p>
          <a:p>
            <a:pPr lvl="1"/>
            <a:r>
              <a:rPr lang="en-US" sz="2200" dirty="0" smtClean="0"/>
              <a:t>Detour and Traffic Concerns 218.299.5388 </a:t>
            </a:r>
          </a:p>
          <a:p>
            <a:r>
              <a:rPr lang="en-US" sz="2400" dirty="0" smtClean="0"/>
              <a:t>Levi Hockett, City Inspector</a:t>
            </a:r>
          </a:p>
          <a:p>
            <a:pPr lvl="1"/>
            <a:r>
              <a:rPr lang="en-US" sz="2200" dirty="0" smtClean="0"/>
              <a:t>Specific Construction Questions 218.299.5396</a:t>
            </a:r>
          </a:p>
          <a:p>
            <a:r>
              <a:rPr lang="en-US" sz="2400" dirty="0" smtClean="0"/>
              <a:t>For Other Inquiries</a:t>
            </a:r>
            <a:endParaRPr lang="en-US" sz="2400" dirty="0"/>
          </a:p>
          <a:p>
            <a:pPr lvl="1"/>
            <a:r>
              <a:rPr lang="en-US" sz="2200" dirty="0" smtClean="0"/>
              <a:t>engineering@ci.moorhead.mn.us</a:t>
            </a: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566604"/>
            <a:ext cx="1609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5029200"/>
            <a:ext cx="1246662" cy="1171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748" y="2286000"/>
            <a:ext cx="1609725" cy="612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299" y="1143000"/>
            <a:ext cx="11430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39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appreciate your support to make our City a safer place </a:t>
            </a:r>
          </a:p>
          <a:p>
            <a:r>
              <a:rPr lang="en-US" dirty="0" smtClean="0"/>
              <a:t>We ask for your flexibility with ongoing changes throughout the construction process</a:t>
            </a:r>
          </a:p>
          <a:p>
            <a:pPr marL="548640" lvl="1" indent="-411480"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</a:pPr>
            <a:r>
              <a:rPr lang="en-US" sz="2800" dirty="0" smtClean="0"/>
              <a:t>If you have any questions or concerns </a:t>
            </a:r>
            <a:r>
              <a:rPr lang="en-US" sz="2800" dirty="0" smtClean="0"/>
              <a:t>please </a:t>
            </a:r>
            <a:r>
              <a:rPr lang="en-US" sz="2800" dirty="0" smtClean="0"/>
              <a:t>contact the Engineering Department at </a:t>
            </a:r>
            <a:endParaRPr lang="en-US" sz="2800" dirty="0" smtClean="0"/>
          </a:p>
          <a:p>
            <a:pPr marL="1033272" lvl="3" indent="-411480"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</a:pPr>
            <a:r>
              <a:rPr lang="en-US" sz="2400" dirty="0" smtClean="0"/>
              <a:t>218.299.5390 </a:t>
            </a:r>
          </a:p>
          <a:p>
            <a:pPr marL="1033272" lvl="3" indent="-411480"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</a:pPr>
            <a:r>
              <a:rPr lang="en-US" sz="2400" dirty="0" smtClean="0"/>
              <a:t>engineering@ci.moorhead.mn.us</a:t>
            </a:r>
            <a:endParaRPr lang="en-US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4" y="5626963"/>
            <a:ext cx="12192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5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u="sng" dirty="0" smtClean="0"/>
              <a:t>2000</a:t>
            </a:r>
            <a:r>
              <a:rPr lang="en-US" dirty="0" smtClean="0"/>
              <a:t>: Study of 34</a:t>
            </a:r>
            <a:r>
              <a:rPr lang="en-US" baseline="30000" dirty="0" smtClean="0"/>
              <a:t>th</a:t>
            </a:r>
            <a:r>
              <a:rPr lang="en-US" dirty="0" smtClean="0"/>
              <a:t> Street/I-94 Interchange and Railroad Relocation Alternatives</a:t>
            </a:r>
          </a:p>
          <a:p>
            <a:r>
              <a:rPr lang="en-US" u="sng" dirty="0" smtClean="0"/>
              <a:t>2002</a:t>
            </a:r>
            <a:r>
              <a:rPr lang="en-US" dirty="0" smtClean="0"/>
              <a:t>: Preliminary engineering &amp; environmental assessment (EA) begins</a:t>
            </a:r>
          </a:p>
          <a:p>
            <a:r>
              <a:rPr lang="en-US" u="sng" dirty="0" smtClean="0"/>
              <a:t>2006</a:t>
            </a:r>
            <a:r>
              <a:rPr lang="en-US" dirty="0" smtClean="0"/>
              <a:t>: Right-of-way acquisition &amp; final design begins</a:t>
            </a:r>
          </a:p>
          <a:p>
            <a:r>
              <a:rPr lang="en-US" u="sng" dirty="0" smtClean="0"/>
              <a:t>2007</a:t>
            </a:r>
            <a:r>
              <a:rPr lang="en-US" dirty="0" smtClean="0"/>
              <a:t>: Final EA &amp; Finding of No Significant Impact</a:t>
            </a:r>
          </a:p>
          <a:p>
            <a:r>
              <a:rPr lang="en-US" u="sng" dirty="0" smtClean="0"/>
              <a:t>2009</a:t>
            </a:r>
            <a:r>
              <a:rPr lang="en-US" dirty="0" smtClean="0"/>
              <a:t>: 95% Plans Complete</a:t>
            </a:r>
          </a:p>
          <a:p>
            <a:r>
              <a:rPr lang="en-US" u="sng" dirty="0" smtClean="0"/>
              <a:t>2011</a:t>
            </a:r>
            <a:r>
              <a:rPr lang="en-US" dirty="0" smtClean="0"/>
              <a:t>: Building demo &amp; site preparation</a:t>
            </a:r>
          </a:p>
          <a:p>
            <a:r>
              <a:rPr lang="en-US" u="sng" dirty="0" smtClean="0"/>
              <a:t>2017</a:t>
            </a:r>
            <a:r>
              <a:rPr lang="en-US" dirty="0" smtClean="0"/>
              <a:t>: $42.262M State grant awarded</a:t>
            </a:r>
          </a:p>
          <a:p>
            <a:r>
              <a:rPr lang="en-US" u="sng" dirty="0" smtClean="0"/>
              <a:t>2018</a:t>
            </a:r>
            <a:r>
              <a:rPr lang="en-US" dirty="0" smtClean="0"/>
              <a:t>: Additional $6M State grant </a:t>
            </a:r>
            <a:r>
              <a:rPr lang="en-US" dirty="0" smtClean="0"/>
              <a:t>awarded; bid </a:t>
            </a:r>
            <a:r>
              <a:rPr lang="en-US" dirty="0" smtClean="0"/>
              <a:t>awarded to Ames Construction Inc</a:t>
            </a:r>
            <a:r>
              <a:rPr lang="en-US" dirty="0" smtClean="0"/>
              <a:t>.; </a:t>
            </a:r>
            <a:r>
              <a:rPr lang="en-US" dirty="0" smtClean="0"/>
              <a:t>construction begins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172200"/>
            <a:ext cx="651816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96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History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02108" y="1295400"/>
            <a:ext cx="4040188" cy="750887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2002</a:t>
            </a:r>
            <a:endParaRPr lang="en-US" sz="3200" b="1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750887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2017</a:t>
            </a:r>
            <a:endParaRPr lang="en-US" sz="3200" b="1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981200"/>
            <a:ext cx="3563128" cy="4144963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981200"/>
            <a:ext cx="3559317" cy="4140529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172200"/>
            <a:ext cx="651816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789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Expect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Construction Noise &amp; Traffic</a:t>
            </a:r>
          </a:p>
          <a:p>
            <a:r>
              <a:rPr lang="en-US" dirty="0" smtClean="0"/>
              <a:t>Temporary Signals</a:t>
            </a:r>
          </a:p>
          <a:p>
            <a:r>
              <a:rPr lang="en-US" dirty="0" smtClean="0"/>
              <a:t>Business Access / Destination Signage</a:t>
            </a:r>
          </a:p>
          <a:p>
            <a:r>
              <a:rPr lang="en-US" dirty="0" smtClean="0"/>
              <a:t>School Access</a:t>
            </a:r>
          </a:p>
          <a:p>
            <a:r>
              <a:rPr lang="en-US" dirty="0"/>
              <a:t>Changes happening as construction evolves</a:t>
            </a:r>
          </a:p>
          <a:p>
            <a:r>
              <a:rPr lang="en-US" dirty="0" smtClean="0"/>
              <a:t>Any specific questions can be taken individually after the presentation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557" y="1600200"/>
            <a:ext cx="3643886" cy="4525963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5867400"/>
            <a:ext cx="89498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018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54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will not be affected by construction</a:t>
            </a:r>
            <a:br>
              <a:rPr lang="en-US" dirty="0" smtClean="0"/>
            </a:br>
            <a:r>
              <a:rPr lang="en-US" sz="3600" b="0" dirty="0" smtClean="0">
                <a:ln>
                  <a:noFill/>
                </a:ln>
                <a:solidFill>
                  <a:prstClr val="white"/>
                </a:solidFill>
                <a:effectLst/>
                <a:latin typeface="Book Antiqua"/>
                <a:ea typeface="+mn-ea"/>
                <a:cs typeface="+mn-cs"/>
              </a:rPr>
              <a:t>With limited exceptions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3352800" cy="4602163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endParaRPr lang="en-US" dirty="0" smtClean="0"/>
          </a:p>
          <a:p>
            <a:r>
              <a:rPr lang="en-US" dirty="0" smtClean="0"/>
              <a:t>Physical access </a:t>
            </a:r>
            <a:r>
              <a:rPr lang="en-US" dirty="0"/>
              <a:t>to </a:t>
            </a:r>
            <a:r>
              <a:rPr lang="en-US" dirty="0" smtClean="0"/>
              <a:t>home driveways</a:t>
            </a:r>
          </a:p>
          <a:p>
            <a:r>
              <a:rPr lang="en-US" dirty="0"/>
              <a:t>Garbage Pick Up</a:t>
            </a:r>
          </a:p>
          <a:p>
            <a:r>
              <a:rPr lang="en-US" dirty="0"/>
              <a:t>Mail Delivery</a:t>
            </a:r>
          </a:p>
          <a:p>
            <a:r>
              <a:rPr lang="en-US" dirty="0"/>
              <a:t>Snow </a:t>
            </a:r>
            <a:r>
              <a:rPr lang="en-US" dirty="0" smtClean="0"/>
              <a:t>Removal</a:t>
            </a:r>
          </a:p>
          <a:p>
            <a:r>
              <a:rPr lang="en-US" dirty="0" smtClean="0"/>
              <a:t>Services on regular schedule</a:t>
            </a:r>
            <a:endParaRPr lang="en-US" dirty="0"/>
          </a:p>
          <a:p>
            <a:pPr marL="137160" indent="0">
              <a:buNone/>
            </a:pP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286000"/>
            <a:ext cx="4743824" cy="3154362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638800"/>
            <a:ext cx="12192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951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Typically Monday through Friday 7am-7pm </a:t>
            </a:r>
          </a:p>
          <a:p>
            <a:r>
              <a:rPr lang="en-US" dirty="0" smtClean="0"/>
              <a:t>Saturday work only as needed</a:t>
            </a:r>
          </a:p>
          <a:p>
            <a:r>
              <a:rPr lang="en-US" dirty="0" smtClean="0"/>
              <a:t>Construction traffic should be restricted to major roadways &amp; actual construction limits</a:t>
            </a:r>
          </a:p>
          <a:p>
            <a:r>
              <a:rPr lang="en-US" dirty="0" smtClean="0"/>
              <a:t>Contractor will use existing City properties for staging of equipment and materials</a:t>
            </a:r>
          </a:p>
          <a:p>
            <a:r>
              <a:rPr lang="en-US" dirty="0" smtClean="0"/>
              <a:t>Any concerns, please reach out to Tom Trowbridge at 218.299.5395</a:t>
            </a:r>
          </a:p>
          <a:p>
            <a:pPr marL="137160" indent="0">
              <a:buNone/>
            </a:pP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925344"/>
            <a:ext cx="914400" cy="859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502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534400" cy="493776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Ongoing relocation of private / public utilities (Xcel Energy and MPS Electric) </a:t>
            </a:r>
          </a:p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Ave S / Euclid St / 2</a:t>
            </a:r>
            <a:r>
              <a:rPr lang="en-US" baseline="30000" dirty="0" smtClean="0"/>
              <a:t>nd</a:t>
            </a:r>
            <a:r>
              <a:rPr lang="en-US" dirty="0" smtClean="0"/>
              <a:t> Ave S (Ames)</a:t>
            </a:r>
          </a:p>
          <a:p>
            <a:r>
              <a:rPr lang="en-US" dirty="0" err="1"/>
              <a:t>Stormwater</a:t>
            </a:r>
            <a:r>
              <a:rPr lang="en-US" dirty="0"/>
              <a:t> Pumping </a:t>
            </a:r>
            <a:r>
              <a:rPr lang="en-US" dirty="0" smtClean="0"/>
              <a:t>Station, Walls </a:t>
            </a:r>
            <a:r>
              <a:rPr lang="en-US" dirty="0"/>
              <a:t>(Ames</a:t>
            </a:r>
            <a:r>
              <a:rPr lang="en-US" dirty="0" smtClean="0"/>
              <a:t>)</a:t>
            </a:r>
          </a:p>
          <a:p>
            <a:r>
              <a:rPr lang="en-US" dirty="0" smtClean="0"/>
              <a:t>Railroad Shoofly (BNSF)</a:t>
            </a:r>
          </a:p>
          <a:p>
            <a:r>
              <a:rPr lang="en-US" dirty="0" smtClean="0"/>
              <a:t>Bridges, East &amp; North Approaches, Walls (Ames)</a:t>
            </a:r>
          </a:p>
          <a:p>
            <a:r>
              <a:rPr lang="en-US" dirty="0" smtClean="0"/>
              <a:t>Permanent Railroad Tracks (BNSF)</a:t>
            </a:r>
          </a:p>
          <a:p>
            <a:r>
              <a:rPr lang="en-US" dirty="0" smtClean="0"/>
              <a:t>West &amp; South Approaches, Walls (Ames)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Ave S Closure / Cul-de-Sacs (Ames)</a:t>
            </a:r>
          </a:p>
          <a:p>
            <a:r>
              <a:rPr lang="en-US" dirty="0" smtClean="0"/>
              <a:t>Railroad Wye (BNSF)</a:t>
            </a:r>
          </a:p>
          <a:p>
            <a:pPr marL="137160" indent="0">
              <a:buNone/>
            </a:pP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925344"/>
            <a:ext cx="914400" cy="859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94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G:\ENGR\PROJ\2000-2010 Projects\2002\02-2-2 20-21st Grade Separation\02-2-2G (Construction)\Informational Meeting 7.11.18\Ames\A-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30" y="137160"/>
            <a:ext cx="8786340" cy="658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83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460</TotalTime>
  <Words>530</Words>
  <Application>Microsoft Office PowerPoint</Application>
  <PresentationFormat>On-screen Show (4:3)</PresentationFormat>
  <Paragraphs>112</Paragraphs>
  <Slides>29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Apex</vt:lpstr>
      <vt:lpstr>Acrobat Document</vt:lpstr>
      <vt:lpstr>SE Main/20th/21st St railroad grade separation project Construction</vt:lpstr>
      <vt:lpstr>Goals</vt:lpstr>
      <vt:lpstr>Project History</vt:lpstr>
      <vt:lpstr>Project History</vt:lpstr>
      <vt:lpstr>What to Expect</vt:lpstr>
      <vt:lpstr>What will not be affected by construction With limited exceptions</vt:lpstr>
      <vt:lpstr>Construction Schedule</vt:lpstr>
      <vt:lpstr>Construction Schedule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Proposed Major Detours</vt:lpstr>
      <vt:lpstr>PowerPoint Presentation</vt:lpstr>
      <vt:lpstr>PowerPoint Presentation</vt:lpstr>
      <vt:lpstr>PowerPoint Presentation</vt:lpstr>
      <vt:lpstr>PowerPoint Presentation</vt:lpstr>
      <vt:lpstr>Planned Traffic Calming Measures</vt:lpstr>
      <vt:lpstr>What do you think?</vt:lpstr>
      <vt:lpstr>Adaptive Traffic Calming Measures</vt:lpstr>
      <vt:lpstr>Keep up with the latest Information</vt:lpstr>
      <vt:lpstr>Keep up with the latest Information</vt:lpstr>
      <vt:lpstr>Construction Partners</vt:lpstr>
      <vt:lpstr>Thank you!</vt:lpstr>
    </vt:vector>
  </TitlesOfParts>
  <Company>City of Moorhead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 Main/20th/21st St railroad grade separation project Construction</dc:title>
  <dc:creator>Brittany Cameron</dc:creator>
  <cp:lastModifiedBy>Brittany Cameron</cp:lastModifiedBy>
  <cp:revision>71</cp:revision>
  <cp:lastPrinted>2018-07-02T21:35:40Z</cp:lastPrinted>
  <dcterms:created xsi:type="dcterms:W3CDTF">2018-07-02T14:58:55Z</dcterms:created>
  <dcterms:modified xsi:type="dcterms:W3CDTF">2018-07-11T19:02:48Z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783908108</vt:i4>
  </property>
  <property fmtid="{D5CDD505-2E9C-101B-9397-08002B2CF9AE}" pid="3" name="_NewReviewCycle">
    <vt:lpwstr/>
  </property>
  <property fmtid="{D5CDD505-2E9C-101B-9397-08002B2CF9AE}" pid="4" name="_EmailSubject">
    <vt:lpwstr>SE Main Presentation - Update</vt:lpwstr>
  </property>
  <property fmtid="{D5CDD505-2E9C-101B-9397-08002B2CF9AE}" pid="5" name="_AuthorEmail">
    <vt:lpwstr>tom.trowbridge@ci.moorhead.mn.us</vt:lpwstr>
  </property>
  <property fmtid="{D5CDD505-2E9C-101B-9397-08002B2CF9AE}" pid="6" name="_AuthorEmailDisplayName">
    <vt:lpwstr>Tom Trowbridge</vt:lpwstr>
  </property>
  <property fmtid="{D5CDD505-2E9C-101B-9397-08002B2CF9AE}" pid="7" name="_PreviousAdHocReviewCycleID">
    <vt:i4>1975889667</vt:i4>
  </property>
</Properties>
</file>